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356" r:id="rId2"/>
    <p:sldMasterId id="2147484539" r:id="rId3"/>
    <p:sldMasterId id="2147484551" r:id="rId4"/>
  </p:sldMasterIdLst>
  <p:notesMasterIdLst>
    <p:notesMasterId r:id="rId24"/>
  </p:notesMasterIdLst>
  <p:handoutMasterIdLst>
    <p:handoutMasterId r:id="rId25"/>
  </p:handoutMasterIdLst>
  <p:sldIdLst>
    <p:sldId id="405" r:id="rId5"/>
    <p:sldId id="541" r:id="rId6"/>
    <p:sldId id="550" r:id="rId7"/>
    <p:sldId id="549" r:id="rId8"/>
    <p:sldId id="544" r:id="rId9"/>
    <p:sldId id="545" r:id="rId10"/>
    <p:sldId id="551" r:id="rId11"/>
    <p:sldId id="547" r:id="rId12"/>
    <p:sldId id="548" r:id="rId13"/>
    <p:sldId id="538" r:id="rId14"/>
    <p:sldId id="536" r:id="rId15"/>
    <p:sldId id="539" r:id="rId16"/>
    <p:sldId id="540" r:id="rId17"/>
    <p:sldId id="503" r:id="rId18"/>
    <p:sldId id="432" r:id="rId19"/>
    <p:sldId id="491" r:id="rId20"/>
    <p:sldId id="477" r:id="rId21"/>
    <p:sldId id="425" r:id="rId22"/>
    <p:sldId id="409" r:id="rId2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03FA621B-D29B-4AE3-851A-099E2097E926}">
          <p14:sldIdLst>
            <p14:sldId id="405"/>
            <p14:sldId id="541"/>
            <p14:sldId id="550"/>
            <p14:sldId id="549"/>
            <p14:sldId id="544"/>
            <p14:sldId id="545"/>
            <p14:sldId id="551"/>
            <p14:sldId id="547"/>
            <p14:sldId id="548"/>
            <p14:sldId id="538"/>
            <p14:sldId id="536"/>
            <p14:sldId id="539"/>
            <p14:sldId id="540"/>
            <p14:sldId id="503"/>
            <p14:sldId id="432"/>
            <p14:sldId id="491"/>
            <p14:sldId id="477"/>
            <p14:sldId id="425"/>
            <p14:sldId id="40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660033"/>
    <a:srgbClr val="800000"/>
    <a:srgbClr val="820000"/>
    <a:srgbClr val="993366"/>
    <a:srgbClr val="FF3399"/>
    <a:srgbClr val="731365"/>
    <a:srgbClr val="FFD757"/>
    <a:srgbClr val="2C451B"/>
    <a:srgbClr val="273C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0" autoAdjust="0"/>
    <p:restoredTop sz="94660"/>
  </p:normalViewPr>
  <p:slideViewPr>
    <p:cSldViewPr snapToGrid="0">
      <p:cViewPr>
        <p:scale>
          <a:sx n="69" d="100"/>
          <a:sy n="69" d="100"/>
        </p:scale>
        <p:origin x="-708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775F0F2-85CB-48F4-B1A2-11D0156AB0A7}" type="datetimeFigureOut">
              <a:rPr lang="en-US"/>
              <a:pPr>
                <a:defRPr/>
              </a:pPr>
              <a:t>1/20/2016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65161E7-8813-4465-8E91-8464C46111A4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508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C45BA04-772C-480A-A8DA-5A1D0B57525B}" type="datetimeFigureOut">
              <a:rPr lang="en-US"/>
              <a:pPr>
                <a:defRPr/>
              </a:pPr>
              <a:t>1/20/2016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noProof="0"/>
              <a:t>Click to edit Master text styles</a:t>
            </a:r>
          </a:p>
          <a:p>
            <a:pPr lvl="1"/>
            <a:r>
              <a:rPr noProof="0"/>
              <a:t>Second level</a:t>
            </a:r>
          </a:p>
          <a:p>
            <a:pPr lvl="2"/>
            <a:r>
              <a:rPr noProof="0"/>
              <a:t>Third level</a:t>
            </a:r>
          </a:p>
          <a:p>
            <a:pPr lvl="3"/>
            <a:r>
              <a:rPr noProof="0"/>
              <a:t>Fourth level</a:t>
            </a:r>
          </a:p>
          <a:p>
            <a:pPr lvl="4"/>
            <a:r>
              <a:rPr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4E5759A-0B3A-4817-A061-F4034A1B61E4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9527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3" y="1752600"/>
            <a:ext cx="6858003" cy="1828800"/>
          </a:xfrm>
        </p:spPr>
        <p:txBody>
          <a:bodyPr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09" y="3733800"/>
            <a:ext cx="6858003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36868415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83"/>
          <p:cNvGrpSpPr>
            <a:grpSpLocks noChangeAspect="1"/>
          </p:cNvGrpSpPr>
          <p:nvPr/>
        </p:nvGrpSpPr>
        <p:grpSpPr>
          <a:xfrm rot="16200000" flipV="1">
            <a:off x="274315" y="1102432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7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8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9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0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1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2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3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4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5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6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7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8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</p:grpSp>
      <p:grpSp>
        <p:nvGrpSpPr>
          <p:cNvPr id="19" name="Group 97"/>
          <p:cNvGrpSpPr/>
          <p:nvPr/>
        </p:nvGrpSpPr>
        <p:grpSpPr>
          <a:xfrm>
            <a:off x="5322524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</p:grpSp>
      <p:grpSp>
        <p:nvGrpSpPr>
          <p:cNvPr id="32" name="Group 111"/>
          <p:cNvGrpSpPr/>
          <p:nvPr/>
        </p:nvGrpSpPr>
        <p:grpSpPr>
          <a:xfrm>
            <a:off x="5322524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4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4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4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4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4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</p:grpSp>
      <p:sp>
        <p:nvSpPr>
          <p:cNvPr id="97" name="Picture Placeholder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11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900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25" name="Picture Placeholder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900" y="36465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5" y="2049149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5" name="Date Placeholder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B6D31-BC2F-4281-B9E7-A7D6C9533D52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1/20/2016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46" name="Footer Placeholder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47" name="Slide Number Placehold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37431-1F05-4D8B-A45C-98858C2A5269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759326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5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779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0150C-8BCB-4958-A2D7-C0CD75CDDC92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1/20/2016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18F0D-ABF7-4CC8-A0F3-43AEF9AAEC55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335562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595323" y="781050"/>
            <a:ext cx="6434137" cy="5054600"/>
            <a:chOff x="5162444" y="781398"/>
            <a:chExt cx="6433398" cy="5053665"/>
          </a:xfrm>
        </p:grpSpPr>
        <p:sp>
          <p:nvSpPr>
            <p:cNvPr id="6" name="Freeform 42"/>
            <p:cNvSpPr>
              <a:spLocks/>
            </p:cNvSpPr>
            <p:nvPr/>
          </p:nvSpPr>
          <p:spPr bwMode="auto">
            <a:xfrm rot="16200000" flipV="1">
              <a:off x="3342718" y="3275693"/>
              <a:ext cx="3828342" cy="17460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7" name="Freeform 43"/>
            <p:cNvSpPr>
              <a:spLocks/>
            </p:cNvSpPr>
            <p:nvPr/>
          </p:nvSpPr>
          <p:spPr bwMode="auto">
            <a:xfrm rot="16200000" flipV="1">
              <a:off x="9565004" y="3299501"/>
              <a:ext cx="3837865" cy="17461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5814831" y="859172"/>
              <a:ext cx="5128624" cy="4880659"/>
              <a:chOff x="7856936" y="859172"/>
              <a:chExt cx="3086477" cy="4880659"/>
            </a:xfrm>
          </p:grpSpPr>
          <p:sp>
            <p:nvSpPr>
              <p:cNvPr id="17" name="Freeform 41"/>
              <p:cNvSpPr>
                <a:spLocks/>
              </p:cNvSpPr>
              <p:nvPr/>
            </p:nvSpPr>
            <p:spPr bwMode="auto">
              <a:xfrm rot="16200000" flipV="1">
                <a:off x="9392238" y="4188656"/>
                <a:ext cx="15872" cy="3086477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srgbClr val="9A5315"/>
                  </a:solidFill>
                  <a:latin typeface="Segoe Print"/>
                </a:endParaRPr>
              </a:p>
            </p:txBody>
          </p:sp>
          <p:sp>
            <p:nvSpPr>
              <p:cNvPr id="18" name="Freeform 44"/>
              <p:cNvSpPr>
                <a:spLocks/>
              </p:cNvSpPr>
              <p:nvPr/>
            </p:nvSpPr>
            <p:spPr bwMode="auto">
              <a:xfrm rot="16200000" flipV="1">
                <a:off x="9367556" y="-651448"/>
                <a:ext cx="12698" cy="3033937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srgbClr val="9A5315"/>
                  </a:solidFill>
                  <a:latin typeface="Segoe Print"/>
                </a:endParaRPr>
              </a:p>
            </p:txBody>
          </p:sp>
        </p:grpSp>
        <p:sp>
          <p:nvSpPr>
            <p:cNvPr id="9" name="Freeform 45"/>
            <p:cNvSpPr>
              <a:spLocks noEditPoints="1"/>
            </p:cNvSpPr>
            <p:nvPr/>
          </p:nvSpPr>
          <p:spPr bwMode="auto">
            <a:xfrm rot="16200000" flipV="1">
              <a:off x="5185477" y="5323170"/>
              <a:ext cx="477750" cy="523815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0" name="Freeform 46"/>
            <p:cNvSpPr>
              <a:spLocks noEditPoints="1"/>
            </p:cNvSpPr>
            <p:nvPr/>
          </p:nvSpPr>
          <p:spPr bwMode="auto">
            <a:xfrm rot="16200000" flipV="1">
              <a:off x="5197382" y="5323965"/>
              <a:ext cx="477749" cy="512704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1" name="Freeform 47"/>
            <p:cNvSpPr>
              <a:spLocks noEditPoints="1"/>
            </p:cNvSpPr>
            <p:nvPr/>
          </p:nvSpPr>
          <p:spPr bwMode="auto">
            <a:xfrm rot="16200000" flipV="1">
              <a:off x="11077601" y="5321583"/>
              <a:ext cx="507906" cy="51905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2" name="Freeform 48"/>
            <p:cNvSpPr>
              <a:spLocks noEditPoints="1"/>
            </p:cNvSpPr>
            <p:nvPr/>
          </p:nvSpPr>
          <p:spPr bwMode="auto">
            <a:xfrm rot="16200000" flipV="1">
              <a:off x="11092679" y="5320789"/>
              <a:ext cx="471401" cy="534926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3" name="Freeform 49"/>
            <p:cNvSpPr>
              <a:spLocks noEditPoints="1"/>
            </p:cNvSpPr>
            <p:nvPr/>
          </p:nvSpPr>
          <p:spPr bwMode="auto">
            <a:xfrm rot="16200000" flipV="1">
              <a:off x="11051408" y="771858"/>
              <a:ext cx="468226" cy="519052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4" name="Freeform 50"/>
            <p:cNvSpPr>
              <a:spLocks noEditPoints="1"/>
            </p:cNvSpPr>
            <p:nvPr/>
          </p:nvSpPr>
          <p:spPr bwMode="auto">
            <a:xfrm rot="16200000" flipV="1">
              <a:off x="11044265" y="786937"/>
              <a:ext cx="468226" cy="488894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5" name="Freeform 51"/>
            <p:cNvSpPr>
              <a:spLocks noEditPoints="1"/>
            </p:cNvSpPr>
            <p:nvPr/>
          </p:nvSpPr>
          <p:spPr bwMode="auto">
            <a:xfrm rot="16200000" flipV="1">
              <a:off x="5232300" y="721066"/>
              <a:ext cx="423785" cy="544449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6" name="Freeform 52"/>
            <p:cNvSpPr>
              <a:spLocks noEditPoints="1"/>
            </p:cNvSpPr>
            <p:nvPr/>
          </p:nvSpPr>
          <p:spPr bwMode="auto">
            <a:xfrm rot="16200000" flipV="1">
              <a:off x="5241825" y="749637"/>
              <a:ext cx="428546" cy="492068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777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BE1C9-C605-4373-AC6A-2C9B7A3C57BE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1/20/2016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DFD13-CC03-4556-9441-4B7746E35A83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429044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71B74-C807-4802-A1F2-3B278A7D2175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1/20/2016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BC323-7A51-4FCA-A44F-802E72E1628D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252030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9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370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D3886-CEA1-4510-9A48-E6A27F5EBE7E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1/20/2016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76781-04A8-4681-BE1B-78A1458F94AC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55176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13739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8720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6642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38268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35151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C3B73-0985-4CD2-952A-A186300CFF3E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1/20/2016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8F853-9E77-4D13-B634-73877FD37CB3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274555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64595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83438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09152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8232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01112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21482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0955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3583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28925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1013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3" cy="182880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4565300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57603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78880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86075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47212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72988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83478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25270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5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370" y="1825625"/>
            <a:ext cx="4951415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743C9-6CEE-42F5-868A-8D58A5C8328D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1/20/2016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0C92A-2573-4E5A-8E37-DB8D14A4E6CA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24776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331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331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FBC4C-028E-443C-9748-A385E275F281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1/20/2016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803FC-1D3F-47F1-9120-65F02EE8B68C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55785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BA19E-ABB4-4A9F-970D-4771F1FEB87C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1/20/2016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3CE2E-92CC-42FE-AB02-9DB7BB85FD7F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250628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E1441-0C5B-42CA-AAD0-C8A4A8EA2CD6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1/20/2016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A9F3B-E70B-4199-9315-375D7BB2CDCC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95959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8"/>
          <p:cNvGrpSpPr/>
          <p:nvPr/>
        </p:nvGrpSpPr>
        <p:grpSpPr>
          <a:xfrm>
            <a:off x="574433" y="724875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7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8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9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0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1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2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3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4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5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6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7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8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</p:grpSp>
      <p:grpSp>
        <p:nvGrpSpPr>
          <p:cNvPr id="19" name="Group 21"/>
          <p:cNvGrpSpPr/>
          <p:nvPr/>
        </p:nvGrpSpPr>
        <p:grpSpPr>
          <a:xfrm>
            <a:off x="6285121" y="724875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</p:grpSp>
      <p:sp>
        <p:nvSpPr>
          <p:cNvPr id="36" name="Picture Placeholder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9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7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48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11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Date Placeholder 5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C6293-AE57-4055-A3DE-6209624DA5F9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1/20/2016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33" name="Footer Placeholder 6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34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D1F63-3E1A-4982-A96B-E9AE66FEE654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1701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1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</p:grpSp>
      <p:grpSp>
        <p:nvGrpSpPr>
          <p:cNvPr id="21" name="Group 51"/>
          <p:cNvGrpSpPr>
            <a:grpSpLocks noChangeAspect="1"/>
          </p:cNvGrpSpPr>
          <p:nvPr/>
        </p:nvGrpSpPr>
        <p:grpSpPr>
          <a:xfrm rot="5400000">
            <a:off x="263071" y="1127988"/>
            <a:ext cx="4114800" cy="3381615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2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3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4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5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6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7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8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29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0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1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2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3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</p:grpSp>
      <p:grpSp>
        <p:nvGrpSpPr>
          <p:cNvPr id="34" name="Group 64"/>
          <p:cNvGrpSpPr>
            <a:grpSpLocks noChangeAspect="1"/>
          </p:cNvGrpSpPr>
          <p:nvPr/>
        </p:nvGrpSpPr>
        <p:grpSpPr>
          <a:xfrm rot="5400000">
            <a:off x="7803905" y="1127866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3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4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4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4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4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4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4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  <p:sp>
          <p:nvSpPr>
            <p:cNvPr id="4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srgbClr val="9A5315"/>
                </a:solidFill>
                <a:latin typeface="Segoe Print"/>
              </a:endParaRPr>
            </a:p>
          </p:txBody>
        </p:sp>
      </p:grpSp>
      <p:sp>
        <p:nvSpPr>
          <p:cNvPr id="78" name="Picture Placeholder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79" name="Picture Placeholder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80" name="Picture Placeholder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7" name="Date Placeholder 5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A43D8-1E4F-4CAD-AD65-F29D98A1DA51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1/20/2016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48" name="Footer Placeholder 6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49" name="Slide Number Placeholder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E6329-4B1E-4B50-8190-0E5B518C1C7D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928727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65213" y="304800"/>
            <a:ext cx="10058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65213" y="1752600"/>
            <a:ext cx="100584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909D40-C4F7-4DA1-AF4D-524A17B3F4BF}" type="datetimeFigureOut">
              <a:rPr lang="en-US">
                <a:solidFill>
                  <a:srgbClr val="9A5315"/>
                </a:solidFill>
              </a:rPr>
              <a:pPr>
                <a:defRPr/>
              </a:pPr>
              <a:t>1/20/2016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>
              <a:solidFill>
                <a:srgbClr val="9A531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06D0CF-27AA-461B-9831-FAB60094D827}" type="slidenum">
              <a:rPr>
                <a:solidFill>
                  <a:srgbClr val="9A5315"/>
                </a:solidFill>
              </a:rPr>
              <a:pPr>
                <a:defRPr/>
              </a:pPr>
              <a:t>‹#›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50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  <p:sldLayoutId id="2147484368" r:id="rId12"/>
    <p:sldLayoutId id="2147484369" r:id="rId13"/>
    <p:sldLayoutId id="2147484370" r:id="rId14"/>
  </p:sldLayoutIdLst>
  <p:transition spd="slow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4D290B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Segoe Print" pitchFamily="2" charset="0"/>
        </a:defRPr>
      </a:lvl9pPr>
    </p:titleStyle>
    <p:bodyStyle>
      <a:lvl1pPr marL="346075" indent="-346075" algn="l" rtl="0" eaLnBrk="0" fontAlgn="base" hangingPunct="0">
        <a:spcBef>
          <a:spcPts val="18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0" fontAlgn="base" hangingPunct="0">
        <a:spcBef>
          <a:spcPts val="12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ts val="8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ts val="6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ts val="6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83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0" r:id="rId1"/>
    <p:sldLayoutId id="2147484541" r:id="rId2"/>
    <p:sldLayoutId id="2147484542" r:id="rId3"/>
    <p:sldLayoutId id="2147484543" r:id="rId4"/>
    <p:sldLayoutId id="2147484544" r:id="rId5"/>
    <p:sldLayoutId id="2147484545" r:id="rId6"/>
    <p:sldLayoutId id="2147484546" r:id="rId7"/>
    <p:sldLayoutId id="2147484547" r:id="rId8"/>
    <p:sldLayoutId id="2147484548" r:id="rId9"/>
    <p:sldLayoutId id="2147484549" r:id="rId10"/>
    <p:sldLayoutId id="2147484550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5D7A100-CE9A-4B5C-AEAA-FB7C74DFFB2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1/20/2016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629EFC9-347B-4F8F-9ADC-C81B2AC16F8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887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2" r:id="rId1"/>
    <p:sldLayoutId id="2147484553" r:id="rId2"/>
    <p:sldLayoutId id="2147484554" r:id="rId3"/>
    <p:sldLayoutId id="2147484555" r:id="rId4"/>
    <p:sldLayoutId id="2147484556" r:id="rId5"/>
    <p:sldLayoutId id="2147484557" r:id="rId6"/>
    <p:sldLayoutId id="2147484558" r:id="rId7"/>
    <p:sldLayoutId id="2147484559" r:id="rId8"/>
    <p:sldLayoutId id="2147484560" r:id="rId9"/>
    <p:sldLayoutId id="2147484561" r:id="rId10"/>
    <p:sldLayoutId id="2147484562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1.xml"/><Relationship Id="rId6" Type="http://schemas.microsoft.com/office/2007/relationships/hdphoto" Target="../media/hdphoto3.wdp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7.jpg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Relationship Id="rId9" Type="http://schemas.openxmlformats.org/officeDocument/2006/relationships/image" Target="../media/image1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0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6.gif"/><Relationship Id="rId7" Type="http://schemas.openxmlformats.org/officeDocument/2006/relationships/image" Target="../media/image29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jpeg"/><Relationship Id="rId5" Type="http://schemas.microsoft.com/office/2007/relationships/hdphoto" Target="../media/hdphoto2.wdp"/><Relationship Id="rId4" Type="http://schemas.openxmlformats.org/officeDocument/2006/relationships/image" Target="../media/image27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4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F:\New folder (2)\Animated gif\img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842" y="3465146"/>
            <a:ext cx="5492120" cy="305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219" y="0"/>
            <a:ext cx="3435926" cy="17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943962" y="3030501"/>
            <a:ext cx="3234182" cy="37858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3516" y="1029865"/>
            <a:ext cx="6964857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7200" b="1" kern="0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আজকের </a:t>
            </a:r>
            <a:r>
              <a:rPr lang="bn-BD" sz="7200" b="1" dirty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পাঠে</a:t>
            </a:r>
            <a:r>
              <a:rPr lang="en-US" sz="7200" b="1" kern="0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7200" b="1" kern="0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</a:t>
            </a:r>
            <a:endParaRPr lang="en-US" sz="7200" b="1" kern="0" dirty="0" smtClean="0">
              <a:ln w="11430"/>
              <a:solidFill>
                <a:schemeClr val="bg2">
                  <a:lumMod val="1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57718" y="2357151"/>
            <a:ext cx="4599709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bn-BD" sz="13800" b="1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শুভেচ্ছা </a:t>
            </a:r>
            <a:r>
              <a:rPr lang="bn-BD" sz="4400" b="1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400" b="1" dirty="0">
              <a:ln w="11430"/>
              <a:solidFill>
                <a:srgbClr val="6600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3" descr="F:\New folder (2)\Animated gif\img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237" y="2689660"/>
            <a:ext cx="4225924" cy="235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New folder (2)\Animated gif\img8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472" y="3149355"/>
            <a:ext cx="2072743" cy="11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New folder (2)\Animated gif\img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302" y="3801386"/>
            <a:ext cx="3965794" cy="220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179" y="163316"/>
            <a:ext cx="1021583" cy="1000466"/>
          </a:xfrm>
          <a:prstGeom prst="rect">
            <a:avLst/>
          </a:prstGeom>
        </p:spPr>
      </p:pic>
      <p:pic>
        <p:nvPicPr>
          <p:cNvPr id="13" name="Picture 3" descr="F:\New folder (2)\Animated gif\img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253" y="533180"/>
            <a:ext cx="3275254" cy="182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F:\New folder (2)\Animated gif\img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783" y="3149355"/>
            <a:ext cx="4225924" cy="235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F:\New folder (2)\Animated gif\img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621" y="530761"/>
            <a:ext cx="3876672" cy="21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4609"/>
            <a:ext cx="6279641" cy="687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097" y="0"/>
            <a:ext cx="60059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9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6014" y="5818911"/>
            <a:ext cx="4352082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এগুলো পানির </a:t>
            </a:r>
            <a:r>
              <a:rPr lang="en-US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প্রাকৃতিক </a:t>
            </a:r>
            <a:r>
              <a:rPr lang="en-US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উৎস </a:t>
            </a:r>
            <a:endParaRPr lang="en-US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891" y="385961"/>
            <a:ext cx="1317546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বৃষ্টির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পানি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80884" y="966786"/>
            <a:ext cx="1015021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en-US" sz="4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সাগর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2731" y="5735784"/>
            <a:ext cx="850298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এই উৎস </a:t>
            </a:r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গুলোকে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আমরা কোন ধরনের উৎস বলতে </a:t>
            </a:r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পারি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?</a:t>
            </a:r>
            <a:endParaRPr lang="en-US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87806" y="62177"/>
            <a:ext cx="8968387" cy="5359614"/>
            <a:chOff x="1491795" y="59765"/>
            <a:chExt cx="9231623" cy="55769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163" y="88436"/>
              <a:ext cx="4393255" cy="26899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103" name="Picture 7" descr="http://images.idiva.com/media/content/2015/Jun/6_resized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1796" y="59765"/>
              <a:ext cx="4587219" cy="27472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E:\FFOutput\Shangu-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1795" y="2976906"/>
              <a:ext cx="4587219" cy="26597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E:\FFOutput\Chalan_Beel_Natore_Bangladesh_(7)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0162" y="3005378"/>
              <a:ext cx="4393255" cy="263132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336218" y="3728217"/>
            <a:ext cx="119149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নদী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90305" y="3705156"/>
            <a:ext cx="1160263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বিল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10824" y="5421791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65015" y="5805056"/>
            <a:ext cx="509340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উপরের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ছবিতে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দেখতে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পাচ্ছো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?</a:t>
            </a:r>
            <a:endParaRPr lang="en-US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7631" y="5735783"/>
            <a:ext cx="1175509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IN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যে উৎসগুলো প্রাকৃতিক ভাবে তৈরি হয়েছে সেগুলোকে পানির </a:t>
            </a:r>
            <a:r>
              <a:rPr lang="bn-IN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প্রাকৃতিক উৎস </a:t>
            </a:r>
            <a:r>
              <a:rPr lang="bn-IN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বলে।</a:t>
            </a:r>
            <a:endParaRPr lang="en-US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2581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7" grpId="0" animBg="1"/>
      <p:bldP spid="9" grpId="0" animBg="1"/>
      <p:bldP spid="9" grpId="1" animBg="1"/>
      <p:bldP spid="13" grpId="0" animBg="1"/>
      <p:bldP spid="14" grpId="0" animBg="1"/>
      <p:bldP spid="16" grpId="0" animBg="1"/>
      <p:bldP spid="16" grpId="1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4813" y="5379939"/>
            <a:ext cx="5150942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 গুলো </a:t>
            </a:r>
            <a:r>
              <a:rPr lang="en-US" sz="36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মানুষের তৈরি 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পানির 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উৎস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6" y="0"/>
            <a:ext cx="6026728" cy="397764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10824" y="5062568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238009" y="4006458"/>
            <a:ext cx="1260764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পুকুর</a:t>
            </a:r>
            <a:endParaRPr lang="en-US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556" y="4006459"/>
            <a:ext cx="147120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en-US" sz="48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কুয়া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84758" y="5408293"/>
            <a:ext cx="846043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এই উৎস </a:t>
            </a:r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গুলোকে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আমরা কোন ধরনের উৎস বলতে </a:t>
            </a:r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পারি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?</a:t>
            </a:r>
            <a:endParaRPr lang="en-US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16946" y="5402141"/>
            <a:ext cx="3629973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ছবিতে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</a:t>
            </a:r>
            <a:r>
              <a:rPr lang="bn-IN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ী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দেখা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যাচ্ছে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? </a:t>
            </a:r>
          </a:p>
        </p:txBody>
      </p:sp>
      <p:pic>
        <p:nvPicPr>
          <p:cNvPr id="9217" name="Picture 1" descr="E:\FFOutput\4841475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008" y="0"/>
            <a:ext cx="5943167" cy="3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6994" y="5379938"/>
            <a:ext cx="1198418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IN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যে উৎসগুলো মানুষের দ্বারা তৈরি হয়েছে </a:t>
            </a:r>
            <a:r>
              <a:rPr lang="bn-IN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সেগুলোকে </a:t>
            </a:r>
            <a:r>
              <a:rPr lang="bn-IN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মানুষের তৈরি </a:t>
            </a:r>
            <a:r>
              <a:rPr lang="bn-IN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পানির </a:t>
            </a:r>
            <a:r>
              <a:rPr lang="bn-IN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উৎস বলে।</a:t>
            </a:r>
            <a:endParaRPr lang="en-US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1782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7" grpId="0" animBg="1"/>
      <p:bldP spid="10" grpId="0" animBg="1"/>
      <p:bldP spid="10" grpId="1" animBg="1"/>
      <p:bldP spid="11" grpId="0" animBg="1"/>
      <p:bldP spid="11" grpId="1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5339660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975273" y="4151376"/>
            <a:ext cx="221672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পানির </a:t>
            </a:r>
            <a:r>
              <a:rPr lang="en-US" sz="4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কল</a:t>
            </a:r>
            <a:endParaRPr lang="en-US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128921"/>
            <a:ext cx="1496291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নলকূপ </a:t>
            </a:r>
            <a:endParaRPr lang="en-US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8145" y="5632011"/>
            <a:ext cx="10487891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নলকূপ, 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পানির </a:t>
            </a:r>
            <a:r>
              <a:rPr lang="en-US" sz="4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কল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ইত্যাদি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মানুষের তৈরি পানির 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উৎস</a:t>
            </a:r>
            <a:endParaRPr lang="en-US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" name="Picture 6" descr="E:\FFOutput\Picture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408" y="0"/>
            <a:ext cx="5817610" cy="405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E:\FFOutput\Picture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0" y="11360"/>
            <a:ext cx="5992090" cy="407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7102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462697" y="146588"/>
            <a:ext cx="1521485" cy="14465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NikoshBAN" pitchFamily="2" charset="0"/>
                <a:cs typeface="NikoshBAN" pitchFamily="2" charset="0"/>
              </a:rPr>
              <a:t>দলগত</a:t>
            </a:r>
            <a:r>
              <a:rPr lang="bn-BD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NikoshBAN" pitchFamily="2" charset="0"/>
                <a:cs typeface="NikoshBAN" pitchFamily="2" charset="0"/>
              </a:rPr>
              <a:t>কাজ 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3691" y="300299"/>
            <a:ext cx="7142166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নিচের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ছকে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5টি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উৎসের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করে  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নাম লিখ </a:t>
            </a:r>
            <a:endParaRPr lang="en-US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0514"/>
            <a:ext cx="12192000" cy="239748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66159" y="969530"/>
            <a:ext cx="9004859" cy="4266185"/>
            <a:chOff x="1566159" y="969530"/>
            <a:chExt cx="9004859" cy="4266185"/>
          </a:xfrm>
        </p:grpSpPr>
        <p:grpSp>
          <p:nvGrpSpPr>
            <p:cNvPr id="5" name="Group 4"/>
            <p:cNvGrpSpPr/>
            <p:nvPr/>
          </p:nvGrpSpPr>
          <p:grpSpPr>
            <a:xfrm>
              <a:off x="1566159" y="969530"/>
              <a:ext cx="9004859" cy="4266185"/>
              <a:chOff x="1566160" y="969530"/>
              <a:chExt cx="6292636" cy="4266185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1566160" y="969530"/>
                <a:ext cx="6292635" cy="2715778"/>
                <a:chOff x="2081492" y="2600265"/>
                <a:chExt cx="8531090" cy="2946489"/>
              </a:xfrm>
            </p:grpSpPr>
            <p:grpSp>
              <p:nvGrpSpPr>
                <p:cNvPr id="29" name="Group 28"/>
                <p:cNvGrpSpPr/>
                <p:nvPr/>
              </p:nvGrpSpPr>
              <p:grpSpPr>
                <a:xfrm>
                  <a:off x="2081492" y="3602180"/>
                  <a:ext cx="8531090" cy="1944574"/>
                  <a:chOff x="2081492" y="2687782"/>
                  <a:chExt cx="5873916" cy="2333489"/>
                </a:xfrm>
              </p:grpSpPr>
              <p:sp>
                <p:nvSpPr>
                  <p:cNvPr id="23" name="Rectangle 22"/>
                  <p:cNvSpPr/>
                  <p:nvPr/>
                </p:nvSpPr>
                <p:spPr>
                  <a:xfrm>
                    <a:off x="2081492" y="2687783"/>
                    <a:ext cx="2936958" cy="997527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24" name="Rectangle 23"/>
                  <p:cNvSpPr/>
                  <p:nvPr/>
                </p:nvSpPr>
                <p:spPr>
                  <a:xfrm>
                    <a:off x="5018450" y="2687782"/>
                    <a:ext cx="2936958" cy="997527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25" name="Rectangle 24"/>
                  <p:cNvSpPr/>
                  <p:nvPr/>
                </p:nvSpPr>
                <p:spPr>
                  <a:xfrm>
                    <a:off x="5018450" y="3685311"/>
                    <a:ext cx="2936958" cy="663114"/>
                  </a:xfrm>
                  <a:prstGeom prst="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26" name="Rectangle 25"/>
                  <p:cNvSpPr/>
                  <p:nvPr/>
                </p:nvSpPr>
                <p:spPr>
                  <a:xfrm>
                    <a:off x="2081492" y="4348426"/>
                    <a:ext cx="2936958" cy="672845"/>
                  </a:xfrm>
                  <a:prstGeom prst="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27" name="Rectangle 26"/>
                  <p:cNvSpPr/>
                  <p:nvPr/>
                </p:nvSpPr>
                <p:spPr>
                  <a:xfrm>
                    <a:off x="5018450" y="4348426"/>
                    <a:ext cx="2936958" cy="672845"/>
                  </a:xfrm>
                  <a:prstGeom prst="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28" name="Rectangle 27"/>
                  <p:cNvSpPr/>
                  <p:nvPr/>
                </p:nvSpPr>
                <p:spPr>
                  <a:xfrm>
                    <a:off x="2081492" y="3685309"/>
                    <a:ext cx="2936958" cy="663114"/>
                  </a:xfrm>
                  <a:prstGeom prst="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</p:grpSp>
            <p:sp>
              <p:nvSpPr>
                <p:cNvPr id="30" name="Rectangle 29"/>
                <p:cNvSpPr/>
                <p:nvPr/>
              </p:nvSpPr>
              <p:spPr>
                <a:xfrm>
                  <a:off x="7550437" y="2600265"/>
                  <a:ext cx="1858748" cy="1001769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/>
                <a:p>
                  <a:r>
                    <a:rPr lang="en-US" sz="5400" b="1" spc="50" dirty="0" smtClean="0">
                      <a:ln w="11430"/>
                      <a:solidFill>
                        <a:srgbClr val="731365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  <a:latin typeface="NikoshBAN" pitchFamily="2" charset="0"/>
                      <a:cs typeface="NikoshBAN" pitchFamily="2" charset="0"/>
                    </a:rPr>
                    <a:t>দল : 2</a:t>
                  </a:r>
                  <a:endParaRPr lang="en-US" b="1" spc="50" dirty="0">
                    <a:ln w="11430"/>
                    <a:solidFill>
                      <a:srgbClr val="731365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3602548" y="2653932"/>
                  <a:ext cx="1857189" cy="1001769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/>
                <a:p>
                  <a:r>
                    <a:rPr lang="en-US" sz="5400" b="1" spc="50" dirty="0" smtClean="0">
                      <a:ln w="11430"/>
                      <a:solidFill>
                        <a:srgbClr val="731365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  <a:latin typeface="NikoshBAN" pitchFamily="2" charset="0"/>
                      <a:cs typeface="NikoshBAN" pitchFamily="2" charset="0"/>
                    </a:rPr>
                    <a:t>দল : 1</a:t>
                  </a:r>
                  <a:endParaRPr lang="en-US" b="1" spc="50" dirty="0">
                    <a:ln w="11430"/>
                    <a:solidFill>
                      <a:srgbClr val="731365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7764439" y="3602181"/>
                  <a:ext cx="1984126" cy="1001769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flat" dir="tl">
                      <a:rot lat="0" lon="0" rev="6600000"/>
                    </a:lightRig>
                  </a:scene3d>
                  <a:sp3d extrusionH="25400" contourW="8890">
                    <a:bevelT w="38100" h="31750"/>
                    <a:contourClr>
                      <a:schemeClr val="accent2">
                        <a:shade val="75000"/>
                      </a:schemeClr>
                    </a:contourClr>
                  </a:sp3d>
                </a:bodyPr>
                <a:lstStyle/>
                <a:p>
                  <a:endParaRPr lang="en-US" sz="5400" b="1" dirty="0">
                    <a:ln w="11430"/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3268281" y="3602181"/>
                  <a:ext cx="2525726" cy="768022"/>
                </a:xfrm>
                <a:prstGeom prst="rect">
                  <a:avLst/>
                </a:prstGeom>
              </p:spPr>
              <p:txBody>
                <a:bodyPr wrap="square">
                  <a:spAutoFit/>
                  <a:scene3d>
                    <a:camera prst="orthographicFront"/>
                    <a:lightRig rig="flat" dir="tl">
                      <a:rot lat="0" lon="0" rev="6600000"/>
                    </a:lightRig>
                  </a:scene3d>
                  <a:sp3d extrusionH="25400" contourW="8890">
                    <a:bevelT w="38100" h="31750"/>
                    <a:contourClr>
                      <a:schemeClr val="accent2">
                        <a:shade val="75000"/>
                      </a:schemeClr>
                    </a:contourClr>
                  </a:sp3d>
                </a:bodyPr>
                <a:lstStyle/>
                <a:p>
                  <a:r>
                    <a:rPr lang="en-US" sz="4000" b="1" dirty="0" smtClean="0">
                      <a:ln w="11430"/>
                      <a:effectLst>
                        <a:outerShdw blurRad="50800" dist="39000" dir="5460000" algn="tl">
                          <a:srgbClr val="000000">
                            <a:alpha val="38000"/>
                          </a:srgbClr>
                        </a:outerShdw>
                      </a:effectLst>
                      <a:latin typeface="NikoshBAN" panose="02000000000000000000" pitchFamily="2" charset="0"/>
                      <a:cs typeface="NikoshBAN" panose="02000000000000000000" pitchFamily="2" charset="0"/>
                    </a:rPr>
                    <a:t>প্রাকৃতিক উৎস </a:t>
                  </a:r>
                  <a:endParaRPr lang="en-US" sz="4000" b="1" dirty="0">
                    <a:ln w="11430"/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4" name="Group 3"/>
              <p:cNvGrpSpPr/>
              <p:nvPr/>
            </p:nvGrpSpPr>
            <p:grpSpPr>
              <a:xfrm>
                <a:off x="1566160" y="3685310"/>
                <a:ext cx="6292636" cy="1550405"/>
                <a:chOff x="1870960" y="4393196"/>
                <a:chExt cx="6292636" cy="1550405"/>
              </a:xfrm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1870960" y="4393196"/>
                  <a:ext cx="3146318" cy="516801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5013418" y="4393198"/>
                  <a:ext cx="3146318" cy="516801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1870960" y="4909999"/>
                  <a:ext cx="3146318" cy="516801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5017278" y="4909999"/>
                  <a:ext cx="3146318" cy="516801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1870960" y="5426800"/>
                  <a:ext cx="3146318" cy="516801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5017278" y="5426799"/>
                  <a:ext cx="3146318" cy="516801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</p:grpSp>
        </p:grpSp>
        <p:sp>
          <p:nvSpPr>
            <p:cNvPr id="6" name="Rectangle 5"/>
            <p:cNvSpPr/>
            <p:nvPr/>
          </p:nvSpPr>
          <p:spPr>
            <a:xfrm>
              <a:off x="6505711" y="1974168"/>
              <a:ext cx="3400290" cy="707886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4000" b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মানুষের তৈরি পানির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921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Dilruba Khanom\Videos\Fall_Mushrooms_Transparent_PNG_Pictu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383" y="4978368"/>
            <a:ext cx="1349780" cy="187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Dilruba Khanom\Videos\Fall_Mushrooms_Transparent_PNG_Pictu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877" y="4978368"/>
            <a:ext cx="1358123" cy="188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40599" y="2548571"/>
            <a:ext cx="694551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en-US" sz="5400" b="1" kern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এখন </a:t>
            </a:r>
            <a:r>
              <a:rPr lang="bn-BD" sz="5400" b="1" kern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পাঠ্য </a:t>
            </a:r>
            <a:r>
              <a:rPr lang="bn-BD" sz="5400" b="1" kern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বইয়ের</a:t>
            </a:r>
            <a:r>
              <a:rPr lang="en-US" sz="5400" b="1" kern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23 নং </a:t>
            </a:r>
            <a:r>
              <a:rPr lang="en-US" sz="5400" b="1" kern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পৃষ্ঠায় </a:t>
            </a:r>
            <a:r>
              <a:rPr lang="en-US" sz="5400" b="1" kern="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কি আছে আমরা একটু দেখি</a:t>
            </a:r>
          </a:p>
        </p:txBody>
      </p:sp>
      <p:sp>
        <p:nvSpPr>
          <p:cNvPr id="3" name="Rectangle 2"/>
          <p:cNvSpPr/>
          <p:nvPr/>
        </p:nvSpPr>
        <p:spPr>
          <a:xfrm>
            <a:off x="3131127" y="477688"/>
            <a:ext cx="6825908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বইয়ের সাথে সংযোগ স্থাপন</a:t>
            </a:r>
          </a:p>
        </p:txBody>
      </p:sp>
      <p:pic>
        <p:nvPicPr>
          <p:cNvPr id="6" name="Picture 7" descr="C:\Users\Dilruba Khanom\Videos\Fall_Mushrooms_Transparent_PNG_Pictur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8799"/>
            <a:ext cx="3006437" cy="416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4400"/>
            <a:ext cx="12192000" cy="213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3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20002" y="2314268"/>
            <a:ext cx="11405744" cy="2390595"/>
            <a:chOff x="1042553" y="2162614"/>
            <a:chExt cx="10339223" cy="2390595"/>
          </a:xfrm>
        </p:grpSpPr>
        <p:sp>
          <p:nvSpPr>
            <p:cNvPr id="4" name="TextBox 3"/>
            <p:cNvSpPr txBox="1"/>
            <p:nvPr/>
          </p:nvSpPr>
          <p:spPr>
            <a:xfrm>
              <a:off x="1042553" y="2162614"/>
              <a:ext cx="86743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571500" lvl="0" indent="-571500">
                <a:buFont typeface="Wingdings" panose="05000000000000000000" pitchFamily="2" charset="2"/>
                <a:buChar char="v"/>
              </a:pPr>
              <a:r>
                <a:rPr lang="en-US" sz="4000" b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পানির </a:t>
              </a:r>
              <a:r>
                <a:rPr lang="en-US" sz="4000" b="1" dirty="0" err="1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উৎসগুলোকে</a:t>
              </a:r>
              <a:r>
                <a:rPr lang="en-US" sz="4000" b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-------- ভাগে  ভাগ করা হয় । 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42555" y="3000089"/>
              <a:ext cx="103392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685800" lvl="0" indent="-685800">
                <a:buFont typeface="Wingdings" panose="05000000000000000000" pitchFamily="2" charset="2"/>
                <a:buChar char="v"/>
              </a:pPr>
              <a:r>
                <a:rPr lang="en-US" sz="4000" b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নদ-নদী, </a:t>
              </a:r>
              <a:r>
                <a:rPr lang="en-US" sz="4000" b="1" dirty="0" err="1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খাল-বিল</a:t>
              </a:r>
              <a:r>
                <a:rPr lang="en-US" sz="4000" b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4000" b="1" dirty="0" err="1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ইত্যাদি</a:t>
              </a:r>
              <a:r>
                <a:rPr lang="en-US" sz="4000" b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পানির </a:t>
              </a:r>
              <a:r>
                <a:rPr lang="en-US" sz="4000" b="1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-------------উৎস ।</a:t>
              </a:r>
              <a:endPara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42554" y="3845323"/>
              <a:ext cx="96735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marL="685800" lvl="0" indent="-685800">
                <a:buFont typeface="Wingdings" panose="05000000000000000000" pitchFamily="2" charset="2"/>
                <a:buChar char="v"/>
              </a:pPr>
              <a:r>
                <a:rPr lang="en-US" sz="4000" b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পানির </a:t>
              </a:r>
              <a:r>
                <a:rPr lang="en-US" sz="4000" b="1" dirty="0" err="1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কল</a:t>
              </a:r>
              <a:r>
                <a:rPr lang="en-US" sz="4000" b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4000" b="1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, নলকূপ পানির ------------------------- </a:t>
              </a:r>
              <a:r>
                <a:rPr lang="en-US" sz="4000" b="1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উৎস । </a:t>
              </a:r>
              <a:r>
                <a:rPr lang="en-US" sz="4000" b="1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  <a:endPara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07818" y="251752"/>
            <a:ext cx="3421129" cy="101566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6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জোড়ায় কাজ </a:t>
            </a:r>
            <a:endParaRPr lang="en-US" sz="6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5840"/>
            <a:ext cx="12192000" cy="15421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75018" y="2189577"/>
            <a:ext cx="108159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err="1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দুই</a:t>
            </a:r>
            <a:endParaRPr lang="en-US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83093" y="3006211"/>
            <a:ext cx="187300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প্রাকৃতিক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21928" y="3870223"/>
            <a:ext cx="3558431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মানুষের তৈরি পানির</a:t>
            </a:r>
          </a:p>
        </p:txBody>
      </p:sp>
    </p:spTree>
    <p:extLst>
      <p:ext uri="{BB962C8B-B14F-4D97-AF65-F5344CB8AC3E}">
        <p14:creationId xmlns:p14="http://schemas.microsoft.com/office/powerpoint/2010/main" val="91828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9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2741" y="3319545"/>
            <a:ext cx="7500859" cy="64633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0">
                <a:schemeClr val="bg1"/>
              </a:gs>
              <a:gs pos="0">
                <a:schemeClr val="bg1"/>
              </a:gs>
              <a:gs pos="100000">
                <a:srgbClr val="00B0F0"/>
              </a:gs>
            </a:gsLst>
            <a:lin ang="0" scaled="1"/>
            <a:tileRect/>
          </a:gradFill>
          <a:ln>
            <a:noFill/>
            <a:prstDash val="sys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571500" lvl="0" indent="-5715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3600" b="1" dirty="0" smtClean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পানির উৎস </a:t>
            </a:r>
            <a:r>
              <a:rPr lang="en-US" sz="3600" b="1" dirty="0" err="1" smtClean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গুলোকে</a:t>
            </a:r>
            <a:r>
              <a:rPr lang="en-US" sz="3600" b="1" dirty="0" smtClean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কত</a:t>
            </a:r>
            <a:r>
              <a:rPr lang="en-US" sz="3600" b="1" dirty="0" smtClean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ভাগে ভাগ করা যায় </a:t>
            </a:r>
            <a:r>
              <a:rPr lang="en-US" sz="3600" b="1" dirty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7732" y="4390149"/>
            <a:ext cx="3703820" cy="64633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0">
                <a:schemeClr val="bg1"/>
              </a:gs>
              <a:gs pos="0">
                <a:schemeClr val="bg1"/>
              </a:gs>
              <a:gs pos="100000">
                <a:srgbClr val="00B0F0"/>
              </a:gs>
            </a:gsLst>
            <a:lin ang="0" scaled="1"/>
            <a:tileRect/>
          </a:gradFill>
          <a:ln>
            <a:noFill/>
            <a:prstDash val="sys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bn-BD" sz="36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</a:t>
            </a:r>
            <a:r>
              <a:rPr lang="en-US" sz="36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bn-BD" sz="36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</a:t>
            </a:r>
            <a:r>
              <a:rPr lang="en-US" sz="36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olaimanLipi" pitchFamily="2" charset="0"/>
              </a:rPr>
              <a:t> </a:t>
            </a:r>
            <a:r>
              <a:rPr lang="en-US" sz="36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olaimanLipi" pitchFamily="2" charset="0"/>
              </a:rPr>
              <a:t>  </a:t>
            </a:r>
            <a:endParaRPr lang="en-US" sz="3600" b="1" dirty="0">
              <a:ln w="11430"/>
              <a:solidFill>
                <a:prstClr val="black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74926" y="4370628"/>
            <a:ext cx="3533931" cy="64633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0">
                <a:schemeClr val="bg1"/>
              </a:gs>
              <a:gs pos="0">
                <a:schemeClr val="bg1"/>
              </a:gs>
              <a:gs pos="100000">
                <a:srgbClr val="00B0F0"/>
              </a:gs>
            </a:gsLst>
            <a:lin ang="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bn-BD" sz="36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</a:t>
            </a:r>
            <a:r>
              <a:rPr lang="en-US" sz="36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bn-BD" sz="36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দুই</a:t>
            </a:r>
            <a:r>
              <a:rPr lang="en-US" sz="36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bn-BD" sz="36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600" b="1" dirty="0">
              <a:ln w="11430"/>
              <a:solidFill>
                <a:prstClr val="black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52742" y="5410878"/>
            <a:ext cx="3718810" cy="64633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0">
                <a:schemeClr val="bg1"/>
              </a:gs>
              <a:gs pos="0">
                <a:schemeClr val="bg1"/>
              </a:gs>
              <a:gs pos="100000">
                <a:srgbClr val="00B0F0"/>
              </a:gs>
            </a:gsLst>
            <a:lin ang="0" scaled="1"/>
            <a:tileRect/>
          </a:gradFill>
          <a:ln>
            <a:noFill/>
            <a:prstDash val="sys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bn-BD" sz="36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</a:t>
            </a:r>
            <a:r>
              <a:rPr lang="en-US" sz="36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 </a:t>
            </a:r>
            <a:r>
              <a:rPr lang="en-US" sz="3600" b="1" dirty="0" err="1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তিন</a:t>
            </a:r>
            <a:r>
              <a:rPr lang="bn-BD" sz="36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bn-BD" sz="36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olaimanLipi" pitchFamily="2" charset="0"/>
              </a:rPr>
              <a:t> </a:t>
            </a:r>
            <a:r>
              <a:rPr lang="en-US" sz="36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olaimanLipi" pitchFamily="2" charset="0"/>
              </a:rPr>
              <a:t>                      </a:t>
            </a:r>
            <a:endParaRPr lang="en-US" sz="3600" b="1" dirty="0">
              <a:ln w="11430"/>
              <a:solidFill>
                <a:prstClr val="black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74926" y="5361228"/>
            <a:ext cx="3533931" cy="64633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0">
                <a:schemeClr val="bg1"/>
              </a:gs>
              <a:gs pos="0">
                <a:schemeClr val="bg1"/>
              </a:gs>
              <a:gs pos="100000">
                <a:srgbClr val="00B0F0"/>
              </a:gs>
            </a:gsLst>
            <a:lin ang="0" scaled="1"/>
            <a:tileRect/>
          </a:gradFill>
          <a:ln>
            <a:noFill/>
            <a:prstDash val="sys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bn-BD" sz="36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ঘ</a:t>
            </a:r>
            <a:r>
              <a:rPr lang="en-US" sz="36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bn-BD" sz="36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চার</a:t>
            </a:r>
            <a:r>
              <a:rPr lang="en-US" sz="36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600" b="1" dirty="0">
              <a:ln w="11430"/>
              <a:solidFill>
                <a:prstClr val="black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0966" y="1794595"/>
            <a:ext cx="3703820" cy="769441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accent1">
                  <a:lumMod val="75000"/>
                </a:schemeClr>
              </a:gs>
              <a:gs pos="62000">
                <a:srgbClr val="00B050"/>
              </a:gs>
              <a:gs pos="43000">
                <a:srgbClr val="00B050"/>
              </a:gs>
              <a:gs pos="10000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0" scaled="1"/>
            <a:tileRect/>
          </a:gradFill>
          <a:ln>
            <a:noFill/>
            <a:prstDash val="sys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ভুল উত্তর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2213" y="1441713"/>
            <a:ext cx="4446067" cy="138499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0">
                <a:schemeClr val="bg1"/>
              </a:gs>
              <a:gs pos="0">
                <a:schemeClr val="bg1"/>
              </a:gs>
              <a:gs pos="100000">
                <a:srgbClr val="00B0F0"/>
              </a:gs>
            </a:gsLst>
            <a:lin ang="0" scaled="1"/>
            <a:tileRect/>
          </a:gradFill>
          <a:ln>
            <a:noFill/>
            <a:prstDash val="sys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n-BD" sz="4400" b="1" dirty="0" smtClean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সঠিক উত্তর</a:t>
            </a:r>
            <a:r>
              <a:rPr lang="en-US" sz="4400" b="1" dirty="0" smtClean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</a:t>
            </a:r>
            <a:r>
              <a:rPr lang="bn-BD" sz="4400" b="1" dirty="0" smtClean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400" b="1" dirty="0" smtClean="0">
              <a:ln w="11430"/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4000" b="1" dirty="0" err="1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দুই</a:t>
            </a:r>
            <a:r>
              <a:rPr lang="bn-BD" sz="40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endParaRPr lang="en-US" sz="40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2400" y="6046213"/>
            <a:ext cx="443865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উত্তরের অপশনগুলোতে ক্লিক কর </a:t>
            </a:r>
            <a:endParaRPr lang="en-US" sz="32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74926" y="4174704"/>
            <a:ext cx="76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  <a:sym typeface="Wingdings"/>
              </a:rPr>
              <a:t></a:t>
            </a:r>
            <a:endParaRPr lang="en-US" sz="60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9400" y="310552"/>
            <a:ext cx="5045780" cy="707886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40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সঠিক উত্তরটি বোর্ডে এসে লেখ </a:t>
            </a:r>
            <a:endParaRPr lang="en-US" sz="40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87034" y="310552"/>
            <a:ext cx="2708565" cy="171922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0">
                <a:schemeClr val="bg1"/>
              </a:gs>
              <a:gs pos="0">
                <a:schemeClr val="bg1"/>
              </a:gs>
              <a:gs pos="100000">
                <a:srgbClr val="00B0F0"/>
              </a:gs>
            </a:gsLst>
            <a:lin ang="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4353" y="569998"/>
            <a:ext cx="258766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n-BD" sz="72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r>
              <a:rPr lang="en-US" sz="72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ূ</a:t>
            </a:r>
            <a:r>
              <a:rPr lang="bn-BD" sz="72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ল্যায়ন</a:t>
            </a:r>
            <a:r>
              <a:rPr lang="bn-BD" sz="4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endParaRPr lang="en-US" sz="4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6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3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3" presetClass="exit" presetSubtype="32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7" grpId="6" animBg="1"/>
      <p:bldP spid="8" grpId="0" animBg="1"/>
      <p:bldP spid="9" grpId="0"/>
      <p:bldP spid="10" grpId="0"/>
      <p:bldP spid="11" grpId="0"/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51225" y="3268663"/>
            <a:ext cx="5864080" cy="646331"/>
          </a:xfrm>
          <a:prstGeom prst="rect">
            <a:avLst/>
          </a:prstGeom>
          <a:gradFill>
            <a:gsLst>
              <a:gs pos="8000">
                <a:srgbClr val="B2E7FA"/>
              </a:gs>
              <a:gs pos="0">
                <a:schemeClr val="bg1"/>
              </a:gs>
              <a:gs pos="95000">
                <a:srgbClr val="00B0F0"/>
              </a:gs>
            </a:gsLst>
            <a:lin ang="0" scaled="0"/>
          </a:gradFill>
          <a:ln>
            <a:noFill/>
            <a:prstDash val="sys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 err="1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কোনটি</a:t>
            </a:r>
            <a:r>
              <a:rPr lang="en-US" sz="36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পানির</a:t>
            </a:r>
            <a:r>
              <a:rPr lang="en-US" sz="36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মানুষের তৈরি</a:t>
            </a:r>
            <a:r>
              <a:rPr lang="en-US" sz="36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উৎস ?</a:t>
            </a:r>
            <a:endParaRPr lang="en-US" sz="36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>
            <a:hlinkClick r:id="" action="ppaction://noaction">
              <a:snd r:embed="rId2" name="applause.wav"/>
            </a:hlinkClick>
          </p:cNvPr>
          <p:cNvSpPr txBox="1"/>
          <p:nvPr/>
        </p:nvSpPr>
        <p:spPr>
          <a:xfrm>
            <a:off x="2267732" y="4390149"/>
            <a:ext cx="3703820" cy="584775"/>
          </a:xfrm>
          <a:prstGeom prst="rect">
            <a:avLst/>
          </a:prstGeom>
          <a:gradFill>
            <a:gsLst>
              <a:gs pos="69000">
                <a:srgbClr val="00B0F0"/>
              </a:gs>
              <a:gs pos="0">
                <a:schemeClr val="bg1"/>
              </a:gs>
            </a:gsLst>
            <a:lin ang="0" scaled="0"/>
          </a:gradFill>
          <a:ln>
            <a:noFill/>
            <a:prstDash val="sys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</a:t>
            </a:r>
            <a:r>
              <a:rPr lang="en-US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নলকূপ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olaimanLipi" pitchFamily="2" charset="0"/>
              </a:rPr>
              <a:t> </a:t>
            </a:r>
            <a:endParaRPr lang="en-US" sz="3200" b="1" dirty="0">
              <a:ln w="11430"/>
              <a:solidFill>
                <a:prstClr val="black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>
            <a:hlinkClick r:id="" action="ppaction://noaction">
              <a:snd r:embed="rId3" name="chimes.wav"/>
            </a:hlinkClick>
          </p:cNvPr>
          <p:cNvSpPr txBox="1"/>
          <p:nvPr/>
        </p:nvSpPr>
        <p:spPr>
          <a:xfrm>
            <a:off x="6974926" y="4370628"/>
            <a:ext cx="3533931" cy="584775"/>
          </a:xfrm>
          <a:prstGeom prst="rect">
            <a:avLst/>
          </a:prstGeom>
          <a:gradFill>
            <a:gsLst>
              <a:gs pos="69000">
                <a:srgbClr val="00B0F0"/>
              </a:gs>
              <a:gs pos="0">
                <a:schemeClr val="bg1"/>
              </a:gs>
            </a:gsLst>
            <a:lin ang="0" scaled="0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</a:t>
            </a:r>
            <a:r>
              <a:rPr lang="en-US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নদী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endParaRPr lang="en-US" sz="3200" b="1" dirty="0">
              <a:ln w="11430"/>
              <a:solidFill>
                <a:prstClr val="black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>
            <a:hlinkClick r:id="" action="ppaction://noaction">
              <a:snd r:embed="rId3" name="chimes.wav"/>
            </a:hlinkClick>
          </p:cNvPr>
          <p:cNvSpPr txBox="1"/>
          <p:nvPr/>
        </p:nvSpPr>
        <p:spPr>
          <a:xfrm>
            <a:off x="2252742" y="5410878"/>
            <a:ext cx="3718810" cy="584775"/>
          </a:xfrm>
          <a:prstGeom prst="rect">
            <a:avLst/>
          </a:prstGeom>
          <a:gradFill>
            <a:gsLst>
              <a:gs pos="69000">
                <a:srgbClr val="00B0F0"/>
              </a:gs>
              <a:gs pos="0">
                <a:schemeClr val="bg1"/>
              </a:gs>
            </a:gsLst>
            <a:lin ang="0" scaled="0"/>
          </a:gradFill>
          <a:ln>
            <a:noFill/>
            <a:prstDash val="sys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</a:t>
            </a:r>
            <a:r>
              <a:rPr lang="en-US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 </a:t>
            </a:r>
            <a:r>
              <a:rPr lang="en-US" sz="3200" b="1" dirty="0" err="1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সাগর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SolaimanLipi" pitchFamily="2" charset="0"/>
              </a:rPr>
              <a:t> </a:t>
            </a:r>
            <a:endParaRPr lang="en-US" sz="3200" b="1" dirty="0">
              <a:ln w="11430"/>
              <a:solidFill>
                <a:prstClr val="black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extBox 5">
            <a:hlinkClick r:id="" action="ppaction://noaction">
              <a:snd r:embed="rId3" name="chimes.wav"/>
            </a:hlinkClick>
          </p:cNvPr>
          <p:cNvSpPr txBox="1"/>
          <p:nvPr/>
        </p:nvSpPr>
        <p:spPr>
          <a:xfrm>
            <a:off x="6974926" y="5361228"/>
            <a:ext cx="3533931" cy="584775"/>
          </a:xfrm>
          <a:prstGeom prst="rect">
            <a:avLst/>
          </a:prstGeom>
          <a:gradFill>
            <a:gsLst>
              <a:gs pos="69000">
                <a:srgbClr val="00B0F0"/>
              </a:gs>
              <a:gs pos="0">
                <a:schemeClr val="bg1"/>
              </a:gs>
            </a:gsLst>
            <a:lin ang="0" scaled="0"/>
          </a:gradFill>
          <a:ln>
            <a:noFill/>
            <a:prstDash val="sys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ঘ</a:t>
            </a:r>
            <a:r>
              <a:rPr lang="en-US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NikoshBAN" pitchFamily="2" charset="0"/>
              </a:rPr>
              <a:t>বৃষ্টির</a:t>
            </a:r>
            <a:r>
              <a:rPr lang="en-US" sz="3200" b="1" dirty="0" smtClean="0">
                <a:ln w="11430"/>
                <a:solidFill>
                  <a:prstClr val="black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utonnyMJ" pitchFamily="2" charset="0"/>
                <a:cs typeface="NikoshBAN" pitchFamily="2" charset="0"/>
              </a:rPr>
              <a:t> পানি</a:t>
            </a:r>
            <a:endParaRPr lang="en-US" sz="3200" b="1" dirty="0">
              <a:ln w="11430"/>
              <a:solidFill>
                <a:prstClr val="black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9642" y="1681398"/>
            <a:ext cx="3703820" cy="769441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accent1">
                  <a:lumMod val="75000"/>
                </a:schemeClr>
              </a:gs>
              <a:gs pos="62000">
                <a:srgbClr val="00B050"/>
              </a:gs>
              <a:gs pos="43000">
                <a:srgbClr val="00B050"/>
              </a:gs>
              <a:gs pos="10000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0" scaled="1"/>
            <a:tileRect/>
          </a:gradFill>
          <a:ln>
            <a:noFill/>
            <a:prstDash val="sys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ভুল উত্তর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28724" y="1385623"/>
            <a:ext cx="4446067" cy="1446550"/>
          </a:xfrm>
          <a:prstGeom prst="rect">
            <a:avLst/>
          </a:prstGeom>
          <a:gradFill>
            <a:gsLst>
              <a:gs pos="100000">
                <a:srgbClr val="00B0F0"/>
              </a:gs>
              <a:gs pos="7000">
                <a:schemeClr val="bg1"/>
              </a:gs>
            </a:gsLst>
            <a:lin ang="0" scaled="0"/>
          </a:gradFill>
          <a:ln>
            <a:noFill/>
            <a:prstDash val="sysDot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n-BD" sz="4400" b="1" dirty="0" smtClean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সঠিক উত্তর</a:t>
            </a:r>
            <a:r>
              <a:rPr lang="en-US" sz="4400" b="1" dirty="0" smtClean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</a:t>
            </a:r>
            <a:r>
              <a:rPr lang="bn-BD" sz="4400" b="1" dirty="0" smtClean="0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400" b="1" dirty="0">
              <a:ln w="11430"/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44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নলকূপ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62400" y="6231954"/>
            <a:ext cx="443865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উত্তরের অপশনগুলোতে ক্লিক কর </a:t>
            </a:r>
            <a:r>
              <a:rPr lang="en-US" sz="32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2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599" y="4174704"/>
            <a:ext cx="76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  <a:sym typeface="Wingdings"/>
              </a:rPr>
              <a:t></a:t>
            </a:r>
            <a:endParaRPr lang="en-US" sz="60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55431" y="310552"/>
            <a:ext cx="5319749" cy="707886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40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সঠিক উত্তরটি বোর্ডে এসে লেখ</a:t>
            </a:r>
            <a:r>
              <a:rPr lang="en-US" sz="40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।</a:t>
            </a:r>
            <a:r>
              <a:rPr lang="bn-BD" sz="4000" b="1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000" b="1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87034" y="310552"/>
            <a:ext cx="2708565" cy="1719223"/>
          </a:xfrm>
          <a:prstGeom prst="ellipse">
            <a:avLst/>
          </a:prstGeom>
          <a:gradFill>
            <a:gsLst>
              <a:gs pos="14000">
                <a:srgbClr val="8FDCF8"/>
              </a:gs>
              <a:gs pos="0">
                <a:schemeClr val="bg1"/>
              </a:gs>
              <a:gs pos="80000">
                <a:srgbClr val="00B0F0"/>
              </a:gs>
            </a:gsLst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4353" y="569998"/>
            <a:ext cx="258766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n-BD" sz="72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r>
              <a:rPr lang="en-US" sz="72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ূ</a:t>
            </a:r>
            <a:r>
              <a:rPr lang="bn-BD" sz="72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ল্যায়ন</a:t>
            </a:r>
            <a:r>
              <a:rPr lang="bn-BD" sz="44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endParaRPr lang="en-US" sz="4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82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xit" presetSubtype="3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xit" presetSubtype="32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8" grpId="0" animBg="1"/>
      <p:bldP spid="9" grpId="0"/>
      <p:bldP spid="10" grpId="0"/>
      <p:bldP spid="11" grpId="0"/>
      <p:bldP spid="12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89218" y="623454"/>
            <a:ext cx="33528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8000" b="1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r>
              <a:rPr lang="en-US" sz="8000" b="1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ূ</a:t>
            </a:r>
            <a:r>
              <a:rPr lang="bn-BD" sz="8000" b="1" dirty="0" smtClean="0">
                <a:ln w="1143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ল্যায়ন  </a:t>
            </a:r>
            <a:endParaRPr lang="en-US" sz="8000" b="1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5965"/>
            <a:ext cx="12192000" cy="20920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" y="262159"/>
            <a:ext cx="2244438" cy="23247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07126" y="2620927"/>
            <a:ext cx="9476509" cy="246221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71500" lvl="0" indent="-5715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পানির ৫টি </a:t>
            </a:r>
            <a:r>
              <a:rPr lang="en-US" sz="4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উৎসের</a:t>
            </a:r>
            <a:r>
              <a:rPr lang="en-US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নাম লেখ </a:t>
            </a:r>
            <a:r>
              <a:rPr lang="en-US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endParaRPr lang="en-US" sz="44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571500" lvl="0" indent="-5715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পানির উৎস </a:t>
            </a:r>
            <a:r>
              <a:rPr lang="en-US" sz="4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গুলোকে</a:t>
            </a:r>
            <a:r>
              <a:rPr lang="en-US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কয় </a:t>
            </a:r>
            <a:r>
              <a:rPr lang="en-US" sz="4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ভা</a:t>
            </a:r>
            <a:r>
              <a:rPr lang="bn-IN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গে</a:t>
            </a:r>
            <a:r>
              <a:rPr lang="en-US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ভাগ করা </a:t>
            </a:r>
            <a:r>
              <a:rPr lang="en-US" sz="4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?</a:t>
            </a:r>
            <a:r>
              <a:rPr lang="bn-IN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কী কী </a:t>
            </a:r>
            <a:r>
              <a:rPr lang="en-US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34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15" y="542307"/>
            <a:ext cx="6129803" cy="5908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6473"/>
            <a:ext cx="12192000" cy="2521527"/>
          </a:xfrm>
          <a:prstGeom prst="rect">
            <a:avLst/>
          </a:prstGeom>
        </p:spPr>
      </p:pic>
      <p:pic>
        <p:nvPicPr>
          <p:cNvPr id="7" name="Picture 3" descr="F:\New folder (2)\Animated gif\img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253" y="533180"/>
            <a:ext cx="3275254" cy="182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New folder (2)\Animated gif\img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544" y="1458692"/>
            <a:ext cx="3275254" cy="182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F:\New folder (2)\Animated gif\img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653" y="4093798"/>
            <a:ext cx="3275254" cy="182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F:\New folder (2)\Animated gif\img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017" y="990380"/>
            <a:ext cx="3275254" cy="182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F:\New folder (2)\Animated gif\img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907" y="4093798"/>
            <a:ext cx="3275254" cy="182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044507" y="2172997"/>
            <a:ext cx="5181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US" sz="16600" b="1" dirty="0">
              <a:ln w="18000">
                <a:solidFill>
                  <a:srgbClr val="FF0000"/>
                </a:solidFill>
                <a:prstDash val="solid"/>
                <a:miter lim="800000"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0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94000">
              <a:schemeClr val="bg1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2059" y="147177"/>
            <a:ext cx="3147015" cy="132343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bn-BD" altLang="en-US" sz="8000" b="1" dirty="0" smtClean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altLang="en-US" sz="8000" b="1" dirty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0110" y="1678429"/>
            <a:ext cx="5334000" cy="34163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দিলরুবা </a:t>
            </a:r>
            <a:r>
              <a:rPr lang="en-US" sz="5400" b="1" dirty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খাতুন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প্রধান শিক্ষক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ধাদাশ</a:t>
            </a:r>
            <a:r>
              <a:rPr lang="en-US" sz="5400" b="1" dirty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সর</a:t>
            </a:r>
            <a:r>
              <a:rPr lang="en-US" sz="5400" b="1" dirty="0" smtClean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en-US" sz="5400" b="1" dirty="0" err="1" smtClean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প্রাথ</a:t>
            </a:r>
            <a:r>
              <a:rPr lang="en-US" sz="5400" b="1" dirty="0" smtClean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en-US" sz="5400" b="1" dirty="0" err="1" smtClean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বিদ্যা</a:t>
            </a:r>
            <a:r>
              <a:rPr lang="en-US" sz="5400" b="1" dirty="0" smtClean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:</a:t>
            </a:r>
            <a:endParaRPr lang="en-US" sz="5400" b="1" dirty="0">
              <a:ln w="11430"/>
              <a:solidFill>
                <a:schemeClr val="tx2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5000" endA="300" endPos="45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পুঠিয়া, </a:t>
            </a:r>
            <a:r>
              <a:rPr lang="en-US" sz="5400" b="1" dirty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রাজশাহী ।</a:t>
            </a:r>
          </a:p>
        </p:txBody>
      </p:sp>
      <p:sp>
        <p:nvSpPr>
          <p:cNvPr id="5" name="Rectangle 4"/>
          <p:cNvSpPr/>
          <p:nvPr/>
        </p:nvSpPr>
        <p:spPr>
          <a:xfrm>
            <a:off x="6774872" y="1678429"/>
            <a:ext cx="5237018" cy="3539430"/>
          </a:xfrm>
          <a:prstGeom prst="rect">
            <a:avLst/>
          </a:prstGeom>
          <a:ln>
            <a:solidFill>
              <a:schemeClr val="tx2"/>
            </a:solidFill>
          </a:ln>
          <a:effectLst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 algn="ctr"/>
            <a:r>
              <a:rPr lang="en-US" sz="4800" b="1" dirty="0">
                <a:ln w="11430"/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বিষয়ঃ প্রাথমিক </a:t>
            </a:r>
            <a:r>
              <a:rPr lang="en-US" sz="4800" b="1" dirty="0" smtClean="0">
                <a:ln w="11430"/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বিজ্ঞান</a:t>
            </a:r>
          </a:p>
          <a:p>
            <a:pPr lvl="0" algn="ctr"/>
            <a:r>
              <a:rPr lang="en-US" sz="4800" b="1" dirty="0" smtClean="0">
                <a:ln w="11430"/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শ্রেণি: তৃতীয়</a:t>
            </a:r>
          </a:p>
          <a:p>
            <a:pPr algn="ctr"/>
            <a:r>
              <a:rPr lang="bn-BD" altLang="en-US" sz="4000" b="1" dirty="0" smtClean="0">
                <a:ln w="11430"/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অধ্যায়</a:t>
            </a:r>
            <a:r>
              <a:rPr lang="en-US" altLang="en-US" sz="4000" b="1" dirty="0">
                <a:ln w="11430"/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:</a:t>
            </a:r>
            <a:r>
              <a:rPr lang="en-US" altLang="en-US" sz="4000" b="1" dirty="0" smtClean="0">
                <a:ln w="11430"/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altLang="en-US" sz="4000" b="1" dirty="0">
                <a:ln w="11430"/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4 (জীবনের জন্য পানি</a:t>
            </a:r>
            <a:r>
              <a:rPr lang="as-IN" altLang="en-US" sz="4000" b="1" dirty="0" smtClean="0">
                <a:ln w="11430"/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)</a:t>
            </a:r>
            <a:endParaRPr lang="en-US" sz="4000" b="1" dirty="0" smtClean="0">
              <a:ln w="11430"/>
              <a:solidFill>
                <a:schemeClr val="tx2">
                  <a:lumMod val="95000"/>
                  <a:lumOff val="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lvl="0" algn="ctr"/>
            <a:r>
              <a:rPr lang="as-IN" sz="48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পাঠ- পানির উৎস</a:t>
            </a:r>
          </a:p>
          <a:p>
            <a:pPr lvl="0" algn="ctr"/>
            <a:r>
              <a:rPr lang="en-US" sz="4000" b="1" dirty="0" err="1" smtClean="0">
                <a:ln w="11430"/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4000" b="1" dirty="0" smtClean="0">
                <a:ln w="11430"/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en-US" sz="4000" b="1" dirty="0">
                <a:ln w="11430"/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৪৫ মিনিট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910"/>
            <a:ext cx="12192000" cy="256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3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:\Users\Dilruba Khanom\Videos\Fall_Mushrooms_Transparent_PNG_Pictu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255" y="5156183"/>
            <a:ext cx="1228145" cy="17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Dilruba Khanom\Videos\Fall_Mushrooms_Transparent_PNG_Pictur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28" y="5112327"/>
            <a:ext cx="1268138" cy="175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70984" y="986043"/>
            <a:ext cx="69381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6000" b="1" cap="all" dirty="0">
                <a:ln w="9000" cmpd="sng">
                  <a:solidFill>
                    <a:schemeClr val="tx1"/>
                  </a:solidFill>
                  <a:prstDash val="solid"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আমরা একটা ভিডিও দেখি । </a:t>
            </a:r>
            <a:endParaRPr lang="en-US" sz="6000" b="1" cap="all" dirty="0">
              <a:ln w="9000" cmpd="sng">
                <a:solidFill>
                  <a:schemeClr val="tx1"/>
                </a:solidFill>
                <a:prstDash val="solid"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7" descr="C:\Users\Dilruba Khanom\Videos\Fall_Mushrooms_Transparent_PNG_Pictur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0581"/>
            <a:ext cx="3006437" cy="416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4400"/>
            <a:ext cx="12192000" cy="2133601"/>
          </a:xfrm>
          <a:prstGeom prst="rect">
            <a:avLst/>
          </a:prstGeom>
        </p:spPr>
      </p:pic>
      <p:graphicFrame>
        <p:nvGraphicFramePr>
          <p:cNvPr id="11" name="Object 10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4205314"/>
              </p:ext>
            </p:extLst>
          </p:nvPr>
        </p:nvGraphicFramePr>
        <p:xfrm>
          <a:off x="4724400" y="2398799"/>
          <a:ext cx="2050473" cy="173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Packager Shell Object" showAsIcon="1" r:id="rId8" imgW="914400" imgH="771480" progId="Package">
                  <p:embed/>
                </p:oleObj>
              </mc:Choice>
              <mc:Fallback>
                <p:oleObj name="Packager Shell Object" showAsIcon="1" r:id="rId8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24400" y="2398799"/>
                        <a:ext cx="2050473" cy="1730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23419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5458233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7" descr="E:\FFOutput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96" y="2749218"/>
            <a:ext cx="4294104" cy="262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:\FFOutput\Pictur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3" y="2791188"/>
            <a:ext cx="4044636" cy="258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s1.storage.2banh.vn/image/2014/02/du-xuan-den-binh-dinh-kham-pha-ve-hoang-so-tuyet-dep-tren-bien-hoai-hai-2260-1392106335-52f9db5f762f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3" y="24482"/>
            <a:ext cx="4044636" cy="260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96" y="-25549"/>
            <a:ext cx="4305300" cy="265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59638" y="5788488"/>
            <a:ext cx="5129930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s-IN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নিবিড় ভাবে পর্যবেক্ষন কর</a:t>
            </a:r>
          </a:p>
        </p:txBody>
      </p:sp>
      <p:sp>
        <p:nvSpPr>
          <p:cNvPr id="9" name="Rectangle 8"/>
          <p:cNvSpPr/>
          <p:nvPr/>
        </p:nvSpPr>
        <p:spPr>
          <a:xfrm>
            <a:off x="2379277" y="5780131"/>
            <a:ext cx="7433445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bn-BD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বলতো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আজ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আমরা </a:t>
            </a:r>
            <a:r>
              <a:rPr lang="en-US" sz="4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নিয়ে</a:t>
            </a:r>
            <a:r>
              <a:rPr lang="en-US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পড়ব</a:t>
            </a:r>
            <a:r>
              <a:rPr lang="bn-BD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  </a:t>
            </a:r>
            <a:endParaRPr lang="en-US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8545" y="803564"/>
            <a:ext cx="139930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ঝর্ণার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পানি</a:t>
            </a:r>
            <a:endParaRPr lang="en-US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46327" y="895530"/>
            <a:ext cx="152399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সাগরের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পানি</a:t>
            </a:r>
            <a:endParaRPr lang="en-US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46327" y="3461551"/>
            <a:ext cx="15240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নলকুপের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পানি</a:t>
            </a:r>
            <a:endParaRPr lang="en-US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545" y="3877050"/>
            <a:ext cx="139930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কূয়ার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পানি</a:t>
            </a:r>
            <a:endParaRPr lang="en-US" sz="36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4263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7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2" grpId="0" animBg="1"/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7912" y="2815414"/>
            <a:ext cx="5176173" cy="1446550"/>
          </a:xfrm>
          <a:prstGeom prst="rect">
            <a:avLst/>
          </a:prstGeom>
          <a:noFill/>
          <a:ln w="127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8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পানির উৎস</a:t>
            </a:r>
            <a:endParaRPr lang="en-US" sz="9600" b="1" cap="all" dirty="0">
              <a:ln w="9000" cmpd="sng">
                <a:solidFill>
                  <a:schemeClr val="tx1"/>
                </a:solidFill>
                <a:prstDash val="solid"/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reflection blurRad="12700" stA="28000" endPos="45000" dist="1000" dir="5400000" sy="-100000" algn="bl" rotWithShape="0"/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95" y="1911928"/>
            <a:ext cx="5998213" cy="369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88094" y="354752"/>
            <a:ext cx="5615812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bn-BD" sz="80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আজ </a:t>
            </a:r>
            <a:r>
              <a:rPr lang="en-US" sz="80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আমরা</a:t>
            </a:r>
            <a:r>
              <a:rPr lang="bn-BD" sz="8000" b="1" cap="all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পড়ব  </a:t>
            </a:r>
            <a:endParaRPr lang="en-US" sz="8000" b="1" cap="all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7" descr="C:\Users\Dilruba Khanom\Videos\Fall_Mushrooms_Transparent_PNG_Pictur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255" y="5156183"/>
            <a:ext cx="1228145" cy="17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Dilruba Khanom\Videos\Fall_Mushrooms_Transparent_PNG_Pictur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28" y="5112327"/>
            <a:ext cx="1268138" cy="175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Dilruba Khanom\Videos\Fall_Mushrooms_Transparent_PNG_Pictur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3" y="4724400"/>
            <a:ext cx="1503218" cy="208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4400"/>
            <a:ext cx="12192000" cy="213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16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86289" y="360211"/>
            <a:ext cx="3339745" cy="1323439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kern="0" dirty="0">
                <a:ln w="11430"/>
                <a:gradFill flip="none" rotWithShape="1">
                  <a:gsLst>
                    <a:gs pos="16000">
                      <a:schemeClr val="accent6">
                        <a:lumMod val="50000"/>
                      </a:schemeClr>
                    </a:gs>
                    <a:gs pos="85000">
                      <a:srgbClr val="AC1525"/>
                    </a:gs>
                    <a:gs pos="99000">
                      <a:srgbClr val="FF0000"/>
                    </a:gs>
                    <a:gs pos="0">
                      <a:srgbClr val="FFFF00"/>
                    </a:gs>
                    <a:gs pos="42000">
                      <a:schemeClr val="accent5">
                        <a:lumMod val="5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60007" dist="200025" dir="15000000" sy="30000" kx="-1800000" algn="bl" rotWithShape="0">
                    <a:schemeClr val="accent1">
                      <a:lumMod val="75000"/>
                      <a:alpha val="32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2800" b="1" kern="0" dirty="0">
              <a:ln w="11430"/>
              <a:gradFill flip="none" rotWithShape="1">
                <a:gsLst>
                  <a:gs pos="16000">
                    <a:schemeClr val="accent6">
                      <a:lumMod val="50000"/>
                    </a:schemeClr>
                  </a:gs>
                  <a:gs pos="85000">
                    <a:srgbClr val="AC1525"/>
                  </a:gs>
                  <a:gs pos="99000">
                    <a:srgbClr val="FF0000"/>
                  </a:gs>
                  <a:gs pos="0">
                    <a:srgbClr val="FFFF00"/>
                  </a:gs>
                  <a:gs pos="42000">
                    <a:schemeClr val="accent5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outerShdw blurRad="60007" dist="200025" dir="15000000" sy="30000" kx="-1800000" algn="bl" rotWithShape="0">
                  <a:schemeClr val="accent1">
                    <a:lumMod val="75000"/>
                    <a:alpha val="32000"/>
                  </a:schemeClr>
                </a:outerShdw>
              </a:effectLst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198" y="146483"/>
            <a:ext cx="2351773" cy="173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8874"/>
            <a:ext cx="12192000" cy="23691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03563" y="3022800"/>
            <a:ext cx="10792691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3.1.1 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পানির উৎসসমুহ  চিহ্নিত  করতে পারবে </a:t>
            </a:r>
            <a:r>
              <a:rPr lang="en-US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।</a:t>
            </a:r>
            <a:endParaRPr lang="en-US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18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rgbClr val="C5DAF8"/>
            </a:gs>
            <a:gs pos="22000">
              <a:srgbClr val="647080"/>
            </a:gs>
            <a:gs pos="5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036" y="5360122"/>
            <a:ext cx="591589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উপরের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ছবিতে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দেখতে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পাচ্ছো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?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1000" y="5360122"/>
            <a:ext cx="3810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এটা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পৃথিবীর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মানচিত্র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24445" y="5402351"/>
            <a:ext cx="894311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পৃথিবীর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উপরিভাগের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চার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ভাগের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প্রায়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তিন</a:t>
            </a:r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ভাগই</a:t>
            </a:r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পানি।</a:t>
            </a:r>
            <a:endParaRPr lang="en-US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4975901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985654" y="5407678"/>
            <a:ext cx="6220691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আমাদের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পৃথিবী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মাটি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4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পানিতে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ঢাকা</a:t>
            </a:r>
            <a:r>
              <a:rPr lang="en-U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066800" y="294408"/>
            <a:ext cx="10058400" cy="4721997"/>
            <a:chOff x="1163782" y="294408"/>
            <a:chExt cx="10058400" cy="4721997"/>
          </a:xfrm>
        </p:grpSpPr>
        <p:grpSp>
          <p:nvGrpSpPr>
            <p:cNvPr id="18" name="Group 17"/>
            <p:cNvGrpSpPr/>
            <p:nvPr/>
          </p:nvGrpSpPr>
          <p:grpSpPr>
            <a:xfrm>
              <a:off x="1163782" y="294408"/>
              <a:ext cx="10058400" cy="4721997"/>
              <a:chOff x="1163782" y="294408"/>
              <a:chExt cx="10058400" cy="4721997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3782" y="294408"/>
                <a:ext cx="10058400" cy="4721997"/>
              </a:xfrm>
              <a:prstGeom prst="rect">
                <a:avLst/>
              </a:prstGeom>
            </p:spPr>
          </p:pic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5989" y="3609109"/>
                <a:ext cx="654194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75553" y="3532909"/>
                <a:ext cx="654194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5989" y="1350818"/>
                <a:ext cx="654194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716" y="1350818"/>
                <a:ext cx="654194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73903" y="3048000"/>
                <a:ext cx="654194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64425" y="1316181"/>
                <a:ext cx="654194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r="5831" b="50000"/>
              <a:stretch/>
            </p:blipFill>
            <p:spPr bwMode="auto">
              <a:xfrm>
                <a:off x="8162004" y="407385"/>
                <a:ext cx="894810" cy="306893"/>
              </a:xfrm>
              <a:prstGeom prst="rect">
                <a:avLst/>
              </a:prstGeom>
              <a:ln>
                <a:noFill/>
              </a:ln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5517138" y="4600768"/>
                <a:ext cx="1798062" cy="318655"/>
              </a:xfrm>
              <a:prstGeom prst="rect">
                <a:avLst/>
              </a:prstGeom>
              <a:solidFill>
                <a:srgbClr val="FFFFCC"/>
              </a:solidFill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2064328" y="2735759"/>
              <a:ext cx="117070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4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পানি</a:t>
              </a:r>
              <a:endPara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415646" y="3452988"/>
              <a:ext cx="117070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4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পানি</a:t>
              </a:r>
              <a:endPara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267200" y="1423297"/>
              <a:ext cx="117070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4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পানি</a:t>
              </a:r>
              <a:endPara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63837" y="3609109"/>
              <a:ext cx="117070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4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পানি</a:t>
              </a:r>
              <a:endPara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506168" y="1885965"/>
              <a:ext cx="117070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4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পানি</a:t>
              </a:r>
              <a:endPara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31905" y="118149"/>
            <a:ext cx="1050238" cy="1355945"/>
            <a:chOff x="113544" y="125529"/>
            <a:chExt cx="1050238" cy="1355945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779" y="125529"/>
              <a:ext cx="929768" cy="649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113544" y="712033"/>
              <a:ext cx="10502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4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পানি</a:t>
              </a:r>
              <a:endPara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0105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890" y="30316"/>
            <a:ext cx="5978237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আমরা একটি দলগত কাজ করবো</a:t>
            </a:r>
            <a:endParaRPr lang="en-US" sz="4400" b="1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890" y="1052945"/>
            <a:ext cx="7848601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u="sng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প্রশ্ন: পানি আমরা কোন কোন উৎস থেকে পাই ?</a:t>
            </a:r>
            <a:endParaRPr lang="en-US" sz="4000" b="1" u="sng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492085" y="2028170"/>
            <a:ext cx="7374083" cy="3419898"/>
            <a:chOff x="1648690" y="2024874"/>
            <a:chExt cx="9310256" cy="4045325"/>
          </a:xfrm>
        </p:grpSpPr>
        <p:grpSp>
          <p:nvGrpSpPr>
            <p:cNvPr id="10" name="Group 9"/>
            <p:cNvGrpSpPr/>
            <p:nvPr/>
          </p:nvGrpSpPr>
          <p:grpSpPr>
            <a:xfrm>
              <a:off x="1648690" y="2024874"/>
              <a:ext cx="9310256" cy="4045325"/>
              <a:chOff x="1745672" y="2530749"/>
              <a:chExt cx="8478388" cy="3342719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745672" y="2530749"/>
                <a:ext cx="8478386" cy="76618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1745672" y="3806260"/>
                <a:ext cx="8478386" cy="51680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1745672" y="3296931"/>
                <a:ext cx="8478386" cy="50932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745672" y="4323063"/>
                <a:ext cx="8478388" cy="51680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745672" y="4839866"/>
                <a:ext cx="8478388" cy="51680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745672" y="5356667"/>
                <a:ext cx="8478388" cy="51680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322617" y="2028772"/>
              <a:ext cx="3732616" cy="109218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5400" b="1" spc="150" dirty="0" err="1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পানির</a:t>
              </a:r>
              <a:r>
                <a:rPr lang="en-US" sz="5400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উৎস</a:t>
              </a:r>
              <a:endParaRPr lang="en-US" sz="5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582"/>
            <a:ext cx="12192000" cy="23414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448800" y="64866"/>
            <a:ext cx="2743200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4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পূর্বজ্ঞান যাচাই</a:t>
            </a:r>
          </a:p>
        </p:txBody>
      </p:sp>
    </p:spTree>
    <p:extLst>
      <p:ext uri="{BB962C8B-B14F-4D97-AF65-F5344CB8AC3E}">
        <p14:creationId xmlns:p14="http://schemas.microsoft.com/office/powerpoint/2010/main" val="16940879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892" y="2729345"/>
            <a:ext cx="3878146" cy="26313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7" descr="http://images.idiva.com/media/content/2015/Jun/6_resiz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44" y="59767"/>
            <a:ext cx="3424963" cy="23982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 descr="E:\FFOutput\4841475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398" y="59767"/>
            <a:ext cx="3627708" cy="23982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FFOutput\Shangu-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892" y="99445"/>
            <a:ext cx="3878146" cy="23589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FFOutput\Chalan_Beel_Natore_Bangladesh_(7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43" y="2729345"/>
            <a:ext cx="3424964" cy="26313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E:\FFOutput\Picture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397" y="2729345"/>
            <a:ext cx="3672126" cy="263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0" y="5360673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78604" y="5565899"/>
            <a:ext cx="6505723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উপরের</a:t>
            </a:r>
            <a:r>
              <a:rPr lang="en-US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ছবিতে</a:t>
            </a:r>
            <a:r>
              <a:rPr lang="en-US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দেখতে</a:t>
            </a:r>
            <a:r>
              <a:rPr lang="en-US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পাচ্ছো</a:t>
            </a:r>
            <a:r>
              <a:rPr lang="en-US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?</a:t>
            </a:r>
            <a:endParaRPr lang="en-US" sz="4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05480" y="5535771"/>
            <a:ext cx="5053611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4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ধরনের</a:t>
            </a:r>
            <a:r>
              <a:rPr lang="en-US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পানির</a:t>
            </a:r>
            <a:r>
              <a:rPr lang="en-US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উৎস</a:t>
            </a:r>
            <a:endParaRPr lang="en-US" sz="4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8037" y="5360673"/>
            <a:ext cx="8182123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পানির উৎসগুলোকে </a:t>
            </a:r>
            <a:r>
              <a:rPr lang="bn-IN" sz="4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দুই</a:t>
            </a:r>
            <a:r>
              <a:rPr lang="bn-IN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ভাগে ভাগ করা যায়</a:t>
            </a:r>
            <a:r>
              <a:rPr lang="en-US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</a:t>
            </a:r>
            <a:endParaRPr lang="bn-IN" sz="44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IN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প্রাকৃতিক উৎস </a:t>
            </a:r>
            <a:r>
              <a:rPr lang="bn-IN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 </a:t>
            </a:r>
            <a:r>
              <a:rPr lang="bn-IN" sz="4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মানুষের তৈরি উৎস</a:t>
            </a:r>
            <a:endParaRPr lang="en-US" sz="4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67503" y="5699227"/>
            <a:ext cx="9124866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4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পানির এই উৎস গুলোকে কয় ভাগে ভাগ করা যায় ?</a:t>
            </a:r>
            <a:endParaRPr lang="en-US" sz="4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733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4" grpId="0"/>
      <p:bldP spid="14" grpId="1"/>
    </p:bldLst>
  </p:timing>
</p:sld>
</file>

<file path=ppt/theme/theme1.xml><?xml version="1.0" encoding="utf-8"?>
<a:theme xmlns:a="http://schemas.openxmlformats.org/drawingml/2006/main" name="TS103431377(1)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167F96A-C2ED-4D5B-8EFB-A18C6982D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TS103431377(1)</Template>
  <TotalTime>0</TotalTime>
  <Words>424</Words>
  <Application>Microsoft Office PowerPoint</Application>
  <PresentationFormat>Custom</PresentationFormat>
  <Paragraphs>102</Paragraphs>
  <Slides>19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TS103431377(1)</vt:lpstr>
      <vt:lpstr>6_Office Theme</vt:lpstr>
      <vt:lpstr>7_Office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2014-04-16T04:04:54Z</dcterms:created>
  <dcterms:modified xsi:type="dcterms:W3CDTF">2016-01-20T17:10:53Z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TC034313779991</vt:lpwstr>
  </property>
</Properties>
</file>